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63" r:id="rId8"/>
  </p:sldIdLst>
  <p:sldSz cx="9753600" cy="7315200"/>
  <p:notesSz cx="6858000" cy="9144000"/>
  <p:embeddedFontLst>
    <p:embeddedFont>
      <p:font typeface="Plus Jakarta Sans" pitchFamily="2" charset="0"/>
      <p:regular r:id="rId11"/>
      <p:bold r:id="rId12"/>
      <p:italic r:id="rId13"/>
      <p:boldItalic r:id="rId14"/>
    </p:embeddedFont>
    <p:embeddedFont>
      <p:font typeface="Plus Jakarta Sans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 varScale="1">
        <p:scale>
          <a:sx n="96" d="100"/>
          <a:sy n="96" d="100"/>
        </p:scale>
        <p:origin x="18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CARMONA Albert (EDCTP3)" userId="f76c134d-30d8-44bf-abde-cf469da7ded9" providerId="ADAL" clId="{9E4243B3-88B9-4B03-841C-C0A5130935F1}"/>
    <pc:docChg chg="delSld">
      <pc:chgData name="SANCHEZ CARMONA Albert (EDCTP3)" userId="f76c134d-30d8-44bf-abde-cf469da7ded9" providerId="ADAL" clId="{9E4243B3-88B9-4B03-841C-C0A5130935F1}" dt="2025-06-04T08:55:28.176" v="1" actId="47"/>
      <pc:docMkLst>
        <pc:docMk/>
      </pc:docMkLst>
      <pc:sldChg chg="del">
        <pc:chgData name="SANCHEZ CARMONA Albert (EDCTP3)" userId="f76c134d-30d8-44bf-abde-cf469da7ded9" providerId="ADAL" clId="{9E4243B3-88B9-4B03-841C-C0A5130935F1}" dt="2025-06-04T08:55:06.638" v="0" actId="47"/>
        <pc:sldMkLst>
          <pc:docMk/>
          <pc:sldMk cId="2177767783" sldId="260"/>
        </pc:sldMkLst>
      </pc:sldChg>
      <pc:sldChg chg="del">
        <pc:chgData name="SANCHEZ CARMONA Albert (EDCTP3)" userId="f76c134d-30d8-44bf-abde-cf469da7ded9" providerId="ADAL" clId="{9E4243B3-88B9-4B03-841C-C0A5130935F1}" dt="2025-06-04T08:55:28.176" v="1" actId="47"/>
        <pc:sldMkLst>
          <pc:docMk/>
          <pc:sldMk cId="3573442320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2A3CBD8-42F3-3A74-9625-766718EE9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C4AEF12-4A1F-D038-3AD0-3E287DA111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E87A-509F-42EB-8B3B-4B2FA56CBBA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5D709AA-2DD9-052B-292F-365F20138B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55ADD4D-5EFE-47A3-D9B7-F1A400A52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08D9-44BC-40F6-8D90-DF511890B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6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938F9-EEDF-4CBE-9DE1-645C55E3CA6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2CF0-1881-441A-89F4-B050E02A0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2CF0-1881-441A-89F4-B050E02A0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8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2CF0-1881-441A-89F4-B050E02A0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2CF0-1881-441A-89F4-B050E02A0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2CF0-1881-441A-89F4-B050E02A0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F1B5E69-01F7-9E2A-A082-6163F3C26C61}"/>
              </a:ext>
            </a:extLst>
          </p:cNvPr>
          <p:cNvSpPr/>
          <p:nvPr userDrawn="1"/>
        </p:nvSpPr>
        <p:spPr>
          <a:xfrm>
            <a:off x="762000" y="3124200"/>
            <a:ext cx="22098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457C4B-2AF5-47FC-9406-FDD1272B2414}"/>
              </a:ext>
            </a:extLst>
          </p:cNvPr>
          <p:cNvSpPr/>
          <p:nvPr userDrawn="1"/>
        </p:nvSpPr>
        <p:spPr>
          <a:xfrm>
            <a:off x="5029200" y="2362200"/>
            <a:ext cx="18288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B1FBB-6F3B-3198-4B7E-1FFEA7AF21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6200" y="2400300"/>
            <a:ext cx="1447800" cy="1790700"/>
          </a:xfrm>
          <a:prstGeom prst="ellipse">
            <a:avLst/>
          </a:prstGeom>
          <a:effectLst>
            <a:softEdge rad="114300"/>
          </a:effectLst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0BAB-94A4-FD40-9BD7-69B7A5D4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88938"/>
            <a:ext cx="8413750" cy="1414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832B57-DED2-DA83-13B5-C85B197F1141}"/>
              </a:ext>
            </a:extLst>
          </p:cNvPr>
          <p:cNvSpPr/>
          <p:nvPr userDrawn="1"/>
        </p:nvSpPr>
        <p:spPr>
          <a:xfrm>
            <a:off x="838200" y="2514600"/>
            <a:ext cx="1905000" cy="2209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D19AC6-0A71-1579-89C0-C50D8AFA25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057400"/>
            <a:ext cx="3048000" cy="3200400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763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D0EA-6022-2F45-F455-F45A5631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88938"/>
            <a:ext cx="8413750" cy="1414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193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a Imagem 15">
            <a:extLst>
              <a:ext uri="{FF2B5EF4-FFF2-40B4-BE49-F238E27FC236}">
                <a16:creationId xmlns:a16="http://schemas.microsoft.com/office/drawing/2014/main" id="{1CC1DEA1-E774-1630-FCD9-2E780CC145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7800" y="2231967"/>
            <a:ext cx="1447800" cy="1447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Marcador de Posição da Imagem 17">
            <a:extLst>
              <a:ext uri="{FF2B5EF4-FFF2-40B4-BE49-F238E27FC236}">
                <a16:creationId xmlns:a16="http://schemas.microsoft.com/office/drawing/2014/main" id="{1B113971-EC84-6AC6-D5D3-2DD820FF39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200" y="2667000"/>
            <a:ext cx="152400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group of people in lab coats&#10;&#10;AI-generated content may be incorrect.">
            <a:extLst>
              <a:ext uri="{FF2B5EF4-FFF2-40B4-BE49-F238E27FC236}">
                <a16:creationId xmlns:a16="http://schemas.microsoft.com/office/drawing/2014/main" id="{B0E6C969-D39D-8815-81DA-D7AA0E6C5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134"/>
            <a:ext cx="9753241" cy="7314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4604E">
                <a:alpha val="41000"/>
              </a:srgbClr>
            </a:gs>
            <a:gs pos="100000">
              <a:srgbClr val="456751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wearing lab coats&#10;&#10;AI-generated content may be incorrect.">
            <a:extLst>
              <a:ext uri="{FF2B5EF4-FFF2-40B4-BE49-F238E27FC236}">
                <a16:creationId xmlns:a16="http://schemas.microsoft.com/office/drawing/2014/main" id="{14DF793F-45DE-D6D5-4122-8FBD30393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" y="0"/>
            <a:ext cx="9753241" cy="73149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8200" y="1752600"/>
            <a:ext cx="8193079" cy="339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9" b="1" dirty="0">
                <a:solidFill>
                  <a:srgbClr val="000000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How to create participant card</a:t>
            </a:r>
          </a:p>
          <a:p>
            <a:pPr algn="l">
              <a:lnSpc>
                <a:spcPts val="4319"/>
              </a:lnSpc>
            </a:pPr>
            <a:endParaRPr lang="en-US" sz="3999" b="1" dirty="0">
              <a:solidFill>
                <a:srgbClr val="000000"/>
              </a:solidFill>
              <a:latin typeface="Plus Jakarta Sans Bold"/>
              <a:ea typeface="Plus Jakarta Sans Bold"/>
              <a:cs typeface="Plus Jakarta Sans Bold"/>
              <a:sym typeface="Plus Jakarta Sans Bold"/>
            </a:endParaRPr>
          </a:p>
          <a:p>
            <a:pPr algn="l">
              <a:lnSpc>
                <a:spcPts val="2160"/>
              </a:lnSpc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ea typeface="Plus Jakarta Sans Bold"/>
              <a:cs typeface="Arial" panose="020B0604020202020204" pitchFamily="34" charset="0"/>
              <a:sym typeface="Plus Jakarta Sans Bold"/>
            </a:endParaRPr>
          </a:p>
          <a:p>
            <a:pPr algn="l">
              <a:lnSpc>
                <a:spcPts val="27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Fill in the participant’s details in Arial font</a:t>
            </a:r>
          </a:p>
          <a:p>
            <a:pPr algn="l">
              <a:lnSpc>
                <a:spcPts val="272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Plus Jakarta Sans"/>
              <a:cs typeface="Arial" panose="020B0604020202020204" pitchFamily="34" charset="0"/>
              <a:sym typeface="Plus Jakarta Sans"/>
            </a:endParaRPr>
          </a:p>
          <a:p>
            <a:pPr>
              <a:lnSpc>
                <a:spcPts val="27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Add your picture </a:t>
            </a:r>
          </a:p>
          <a:p>
            <a:pPr algn="l">
              <a:lnSpc>
                <a:spcPts val="272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Plus Jakarta Sans"/>
              <a:cs typeface="Arial" panose="020B0604020202020204" pitchFamily="34" charset="0"/>
              <a:sym typeface="Plus Jakarta Sans"/>
            </a:endParaRPr>
          </a:p>
          <a:p>
            <a:pPr>
              <a:lnSpc>
                <a:spcPts val="272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Plus Jakarta Sans"/>
                <a:cs typeface="Arial"/>
                <a:sym typeface="Plus Jakarta Sans"/>
              </a:rPr>
              <a:t>Download the file as an image (.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Plus Jakarta Sans"/>
                <a:cs typeface="Arial"/>
                <a:sym typeface="Plus Jakarta Sans"/>
              </a:rPr>
              <a:t>png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Plus Jakarta Sans"/>
                <a:cs typeface="Arial"/>
                <a:sym typeface="Plus Jakarta Sans"/>
              </a:rPr>
              <a:t> or .jpg)</a:t>
            </a:r>
            <a:endParaRPr lang="en-US" sz="2000" dirty="0">
              <a:solidFill>
                <a:srgbClr val="000000"/>
              </a:solidFill>
              <a:latin typeface="Arial"/>
              <a:ea typeface="Plus Jakarta Sans"/>
              <a:cs typeface="Arial"/>
            </a:endParaRPr>
          </a:p>
          <a:p>
            <a:pPr algn="l"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2917" y="2969619"/>
            <a:ext cx="51031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9">
                <a:solidFill>
                  <a:srgbClr val="941425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8439" y="3686471"/>
            <a:ext cx="51031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9">
                <a:solidFill>
                  <a:srgbClr val="941425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8439" y="4443723"/>
            <a:ext cx="51031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9">
                <a:solidFill>
                  <a:srgbClr val="94142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58AFBB-B475-E729-6A28-6A0B38529D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98" b="44329"/>
          <a:stretch/>
        </p:blipFill>
        <p:spPr>
          <a:xfrm>
            <a:off x="344191" y="5133584"/>
            <a:ext cx="7126522" cy="834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rgbClr val="44604E">
                <a:alpha val="41000"/>
              </a:srgbClr>
            </a:gs>
            <a:gs pos="100000">
              <a:srgbClr val="456751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58569" y="4701777"/>
            <a:ext cx="1829893" cy="552722"/>
            <a:chOff x="0" y="-19050"/>
            <a:chExt cx="664969" cy="2047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4969" cy="185662"/>
            </a:xfrm>
            <a:custGeom>
              <a:avLst/>
              <a:gdLst/>
              <a:ahLst/>
              <a:cxnLst/>
              <a:rect l="l" t="t" r="r" b="b"/>
              <a:pathLst>
                <a:path w="664969" h="185662">
                  <a:moveTo>
                    <a:pt x="0" y="0"/>
                  </a:moveTo>
                  <a:lnTo>
                    <a:pt x="664969" y="0"/>
                  </a:lnTo>
                  <a:lnTo>
                    <a:pt x="664969" y="185662"/>
                  </a:lnTo>
                  <a:lnTo>
                    <a:pt x="0" y="185662"/>
                  </a:lnTo>
                  <a:close/>
                </a:path>
              </a:pathLst>
            </a:custGeom>
            <a:solidFill>
              <a:srgbClr val="195A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64969" cy="204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276600" y="4821292"/>
            <a:ext cx="5710250" cy="36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24"/>
              </a:lnSpc>
            </a:pPr>
            <a:r>
              <a:rPr lang="en-US" sz="2499" b="1" dirty="0">
                <a:solidFill>
                  <a:srgbClr val="FFFFFF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Participant</a:t>
            </a:r>
            <a:r>
              <a:rPr lang="en-US" sz="2499" dirty="0">
                <a:solidFill>
                  <a:srgbClr val="FFFFFF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  </a:t>
            </a: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at the EDCTP Forum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58569" y="2508385"/>
            <a:ext cx="613185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50" b="1" dirty="0">
                <a:solidFill>
                  <a:srgbClr val="000000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Name of participant</a:t>
            </a:r>
          </a:p>
          <a:p>
            <a:pPr algn="l">
              <a:lnSpc>
                <a:spcPts val="2159"/>
              </a:lnSpc>
            </a:pP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Position, </a:t>
            </a:r>
            <a:r>
              <a:rPr lang="en-US" sz="1950" dirty="0" err="1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organisation</a:t>
            </a: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, country</a:t>
            </a:r>
            <a:endParaRPr lang="en-US" sz="1950" dirty="0">
              <a:solidFill>
                <a:srgbClr val="000000"/>
              </a:solidFill>
              <a:latin typeface="Arial" panose="020B0604020202020204" pitchFamily="34" charset="0"/>
              <a:ea typeface="Plus Jakarta Sans"/>
              <a:cs typeface="Arial" panose="020B0604020202020204" pitchFamily="34" charset="0"/>
            </a:endParaRPr>
          </a:p>
        </p:txBody>
      </p:sp>
      <p:sp>
        <p:nvSpPr>
          <p:cNvPr id="24" name="Marcador de Posição da Imagem 1">
            <a:extLst>
              <a:ext uri="{FF2B5EF4-FFF2-40B4-BE49-F238E27FC236}">
                <a16:creationId xmlns:a16="http://schemas.microsoft.com/office/drawing/2014/main" id="{CAFAD12A-4D46-5B8C-5AC1-9E44075BB8B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1974" y="2508385"/>
            <a:ext cx="1980000" cy="1980000"/>
          </a:xfrm>
          <a:prstGeom prst="rect">
            <a:avLst/>
          </a:prstGeom>
        </p:spPr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4604E">
                <a:alpha val="41000"/>
              </a:srgbClr>
            </a:gs>
            <a:gs pos="100000">
              <a:srgbClr val="456751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54029" y="4765937"/>
            <a:ext cx="1505315" cy="499594"/>
            <a:chOff x="0" y="0"/>
            <a:chExt cx="557524" cy="1856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7524" cy="185662"/>
            </a:xfrm>
            <a:custGeom>
              <a:avLst/>
              <a:gdLst/>
              <a:ahLst/>
              <a:cxnLst/>
              <a:rect l="l" t="t" r="r" b="b"/>
              <a:pathLst>
                <a:path w="557524" h="185662">
                  <a:moveTo>
                    <a:pt x="0" y="0"/>
                  </a:moveTo>
                  <a:lnTo>
                    <a:pt x="557524" y="0"/>
                  </a:lnTo>
                  <a:lnTo>
                    <a:pt x="557524" y="185662"/>
                  </a:lnTo>
                  <a:lnTo>
                    <a:pt x="0" y="185662"/>
                  </a:lnTo>
                  <a:close/>
                </a:path>
              </a:pathLst>
            </a:custGeom>
            <a:solidFill>
              <a:srgbClr val="FEBE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57524" cy="204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276600" y="4808288"/>
            <a:ext cx="6535246" cy="36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4"/>
              </a:lnSpc>
            </a:pPr>
            <a:r>
              <a:rPr lang="en-US" sz="2499" b="1" dirty="0">
                <a:solidFill>
                  <a:srgbClr val="FFFFFF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Speaker</a:t>
            </a: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   at the EDCTP Forum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54029" y="2527178"/>
            <a:ext cx="613185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50" b="1" dirty="0">
                <a:solidFill>
                  <a:srgbClr val="000000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Name of speaker</a:t>
            </a:r>
          </a:p>
          <a:p>
            <a:pPr algn="l"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Position,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organisation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, country</a:t>
            </a:r>
          </a:p>
        </p:txBody>
      </p:sp>
      <p:sp>
        <p:nvSpPr>
          <p:cNvPr id="22" name="Marcador de Posição da Imagem 1">
            <a:extLst>
              <a:ext uri="{FF2B5EF4-FFF2-40B4-BE49-F238E27FC236}">
                <a16:creationId xmlns:a16="http://schemas.microsoft.com/office/drawing/2014/main" id="{79735E3D-CE66-270B-4C7A-C329125671C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0905" y="2528824"/>
            <a:ext cx="1980000" cy="1980000"/>
          </a:xfrm>
          <a:prstGeom prst="rect">
            <a:avLst/>
          </a:prstGeom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4604E">
                <a:alpha val="41000"/>
              </a:srgbClr>
            </a:gs>
            <a:gs pos="100000">
              <a:srgbClr val="456751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54029" y="4765937"/>
            <a:ext cx="1505315" cy="499594"/>
            <a:chOff x="0" y="0"/>
            <a:chExt cx="557524" cy="1856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7524" cy="185662"/>
            </a:xfrm>
            <a:custGeom>
              <a:avLst/>
              <a:gdLst/>
              <a:ahLst/>
              <a:cxnLst/>
              <a:rect l="l" t="t" r="r" b="b"/>
              <a:pathLst>
                <a:path w="557524" h="185662">
                  <a:moveTo>
                    <a:pt x="0" y="0"/>
                  </a:moveTo>
                  <a:lnTo>
                    <a:pt x="557524" y="0"/>
                  </a:lnTo>
                  <a:lnTo>
                    <a:pt x="557524" y="185662"/>
                  </a:lnTo>
                  <a:lnTo>
                    <a:pt x="0" y="185662"/>
                  </a:lnTo>
                  <a:close/>
                </a:path>
              </a:pathLst>
            </a:custGeom>
            <a:solidFill>
              <a:srgbClr val="FEBE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57524" cy="204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276600" y="4808288"/>
            <a:ext cx="6535246" cy="36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4"/>
              </a:lnSpc>
            </a:pPr>
            <a:r>
              <a:rPr lang="en-US" sz="2499" b="1" dirty="0">
                <a:solidFill>
                  <a:srgbClr val="FFFFFF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Speaker</a:t>
            </a: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   at the EDCTP Forum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54029" y="2527178"/>
            <a:ext cx="613185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50" b="1" dirty="0">
                <a:solidFill>
                  <a:srgbClr val="000000"/>
                </a:solidFill>
                <a:latin typeface="Arial" panose="020B0604020202020204" pitchFamily="34" charset="0"/>
                <a:ea typeface="Plus Jakarta Sans Bold"/>
                <a:cs typeface="Arial" panose="020B0604020202020204" pitchFamily="34" charset="0"/>
                <a:sym typeface="Plus Jakarta Sans Bold"/>
              </a:rPr>
              <a:t>Dr Michael Makanga</a:t>
            </a:r>
          </a:p>
          <a:p>
            <a:pPr algn="l"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Plus Jakarta Sans"/>
                <a:cs typeface="Arial" panose="020B0604020202020204" pitchFamily="34" charset="0"/>
                <a:sym typeface="Plus Jakarta Sans"/>
              </a:rPr>
              <a:t>Executive Director, Global Health EDCTP3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31BF45D-E080-00F9-7609-FB2C0CA7DD5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24"/>
          <a:stretch>
            <a:fillRect/>
          </a:stretch>
        </p:blipFill>
        <p:spPr>
          <a:xfrm>
            <a:off x="941388" y="2528888"/>
            <a:ext cx="1979612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65E41-1283-21E1-094B-5257E0CD92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28486"/>
            <a:ext cx="9715913" cy="73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8593B28DBC14CB06EDC13DE1E000C" ma:contentTypeVersion="12" ma:contentTypeDescription="Create a new document." ma:contentTypeScope="" ma:versionID="d04d3eda2cb79a66afefc5c4738266bf">
  <xsd:schema xmlns:xsd="http://www.w3.org/2001/XMLSchema" xmlns:xs="http://www.w3.org/2001/XMLSchema" xmlns:p="http://schemas.microsoft.com/office/2006/metadata/properties" xmlns:ns2="5b097e42-96d4-48f8-b737-8ff174b67660" xmlns:ns3="dcb68f93-ad77-49b7-b8fc-b522bcefb7de" targetNamespace="http://schemas.microsoft.com/office/2006/metadata/properties" ma:root="true" ma:fieldsID="47bac47d5bc49aef5e4378c6c4384cf2" ns2:_="" ns3:_="">
    <xsd:import namespace="5b097e42-96d4-48f8-b737-8ff174b67660"/>
    <xsd:import namespace="dcb68f93-ad77-49b7-b8fc-b522bcefb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97e42-96d4-48f8-b737-8ff174b67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1d529e-bc94-4b4a-878b-d6656e718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68f93-ad77-49b7-b8fc-b522bcefb7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8f2983-fb00-4662-8983-e6505df3123e}" ma:internalName="TaxCatchAll" ma:showField="CatchAllData" ma:web="dcb68f93-ad77-49b7-b8fc-b522bcefb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097e42-96d4-48f8-b737-8ff174b67660">
      <Terms xmlns="http://schemas.microsoft.com/office/infopath/2007/PartnerControls"/>
    </lcf76f155ced4ddcb4097134ff3c332f>
    <TaxCatchAll xmlns="dcb68f93-ad77-49b7-b8fc-b522bcefb7de" xsi:nil="true"/>
  </documentManagement>
</p:properties>
</file>

<file path=customXml/itemProps1.xml><?xml version="1.0" encoding="utf-8"?>
<ds:datastoreItem xmlns:ds="http://schemas.openxmlformats.org/officeDocument/2006/customXml" ds:itemID="{7C0B0EC9-782C-4342-BF09-61C8DFE64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97e42-96d4-48f8-b737-8ff174b67660"/>
    <ds:schemaRef ds:uri="dcb68f93-ad77-49b7-b8fc-b522bcefb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381264-9903-4F70-96D0-8000DD11D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45ECD-E1F7-4410-B2A6-AC6CFE0AF55F}">
  <ds:schemaRefs>
    <ds:schemaRef ds:uri="5b097e42-96d4-48f8-b737-8ff174b67660"/>
    <ds:schemaRef ds:uri="dcb68f93-ad77-49b7-b8fc-b522bcefb7d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75</Words>
  <Application>Microsoft Office PowerPoint</Application>
  <PresentationFormat>Custom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Plus Jakarta Sans</vt:lpstr>
      <vt:lpstr>Arial</vt:lpstr>
      <vt:lpstr>Plus Jakarta Sans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EDCTP Forum participant template for PPT</dc:title>
  <dc:creator>LOPES Beatriz (EDCTP3)</dc:creator>
  <cp:lastModifiedBy>SANCHEZ CARMONA Albert (EDCTP3)</cp:lastModifiedBy>
  <cp:revision>4</cp:revision>
  <dcterms:created xsi:type="dcterms:W3CDTF">2006-08-16T00:00:00Z</dcterms:created>
  <dcterms:modified xsi:type="dcterms:W3CDTF">2025-06-04T08:55:31Z</dcterms:modified>
  <dc:identifier>DAGmwRg-pGo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2025-05-07T13:47:35Z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ef8571f6-f4b6-4da8-a0c9-1959b540ebe1</vt:lpwstr>
  </property>
  <property fmtid="{D5CDD505-2E9C-101B-9397-08002B2CF9AE}" pid="7" name="MSIP_Label_defa4170-0d19-0005-0004-bc88714345d2_ActionId">
    <vt:lpwstr>7463a669-0cfd-4eab-8c9d-ed9a38049de4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0x010100DCA8593B28DBC14CB06EDC13DE1E000C</vt:lpwstr>
  </property>
  <property fmtid="{D5CDD505-2E9C-101B-9397-08002B2CF9AE}" pid="10" name="MediaServiceImageTags">
    <vt:lpwstr/>
  </property>
</Properties>
</file>